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4_253F5AC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0" r:id="rId3"/>
  </p:sldIdLst>
  <p:sldSz cx="10691813" cy="755967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155425-62C5-3452-7E2F-EAA814D92A15}" name="TAMURA KANNA" initials="TK" userId="S::a28199@open.mofa.go.jp::f2000942-9bb0-474b-bc71-0a5e88bf8a5c" providerId="AD"/>
  <p188:author id="{D6011F42-377D-D94B-16D0-5F47093BE6B3}" name="MATSUKI AKIRA" initials="MA" userId="S::a27494@open.mofa.go.jp::0fabc10b-5adb-43fa-9aa8-ac54aad02a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FFAEB"/>
    <a:srgbClr val="FFFDF7"/>
    <a:srgbClr val="FFF8E5"/>
    <a:srgbClr val="38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4_253F5A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52F945-F1A2-4743-8ACA-30F2D0536069}" authorId="{8E155425-62C5-3452-7E2F-EAA814D92A15}" created="2024-03-11T09:19:04.0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4909000" sldId="260"/>
      <ac:spMk id="4" creationId="{4B930590-231D-8FD0-57DA-DC777147025C}"/>
      <ac:txMk cp="87">
        <ac:context len="521" hash="1740606531"/>
      </ac:txMk>
    </ac:txMkLst>
    <p188:pos x="4938068" y="579716"/>
    <p188:txBody>
      <a:bodyPr/>
      <a:lstStyle/>
      <a:p>
        <a:r>
          <a:rPr lang="ja-JP" altLang="en-US"/>
          <a:t>こちらが正式案件名です。</a:t>
        </a:r>
      </a:p>
    </p188:txBody>
  </p188:cm>
  <p188:cm id="{22229F90-AF79-43B0-8FEE-403E85D5DD5C}" authorId="{D6011F42-377D-D94B-16D0-5F47093BE6B3}" created="2024-03-11T10:03:03.0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4909000" sldId="260"/>
      <ac:spMk id="79" creationId="{D71F6B81-A76E-A211-8F94-2E75EE08269A}"/>
      <ac:txMk cp="53">
        <ac:context len="1319" hash="1304640810"/>
      </ac:txMk>
    </ac:txMkLst>
    <p188:pos x="5057376" y="487500"/>
    <p188:txBody>
      <a:bodyPr/>
      <a:lstStyle/>
      <a:p>
        <a:r>
          <a:rPr lang="ja-JP" altLang="en-US"/>
          <a:t>Over USD 100million の原案か、107の数字にこだわるのあればapproximately USD 107millionとするか、どちらかがよいと考えます。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6699003" y="1050443"/>
            <a:ext cx="2658600" cy="5478176"/>
          </a:xfrm>
          <a:custGeom>
            <a:avLst/>
            <a:gdLst>
              <a:gd name="connsiteX0" fmla="*/ 1329300 w 2658600"/>
              <a:gd name="connsiteY0" fmla="*/ 0 h 5432852"/>
              <a:gd name="connsiteX1" fmla="*/ 2658600 w 2658600"/>
              <a:gd name="connsiteY1" fmla="*/ 1329300 h 5432852"/>
              <a:gd name="connsiteX2" fmla="*/ 1846723 w 2658600"/>
              <a:gd name="connsiteY2" fmla="*/ 2554137 h 5432852"/>
              <a:gd name="connsiteX3" fmla="*/ 1841747 w 2658600"/>
              <a:gd name="connsiteY3" fmla="*/ 2555682 h 5432852"/>
              <a:gd name="connsiteX4" fmla="*/ 1841747 w 2658600"/>
              <a:gd name="connsiteY4" fmla="*/ 5432852 h 5432852"/>
              <a:gd name="connsiteX5" fmla="*/ 781297 w 2658600"/>
              <a:gd name="connsiteY5" fmla="*/ 5432852 h 5432852"/>
              <a:gd name="connsiteX6" fmla="*/ 781297 w 2658600"/>
              <a:gd name="connsiteY6" fmla="*/ 2537539 h 5432852"/>
              <a:gd name="connsiteX7" fmla="*/ 586076 w 2658600"/>
              <a:gd name="connsiteY7" fmla="*/ 2431577 h 5432852"/>
              <a:gd name="connsiteX8" fmla="*/ 0 w 2658600"/>
              <a:gd name="connsiteY8" fmla="*/ 1329300 h 5432852"/>
              <a:gd name="connsiteX9" fmla="*/ 1329300 w 2658600"/>
              <a:gd name="connsiteY9" fmla="*/ 0 h 5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8600" h="5432852">
                <a:moveTo>
                  <a:pt x="1329300" y="0"/>
                </a:moveTo>
                <a:cubicBezTo>
                  <a:pt x="2063452" y="0"/>
                  <a:pt x="2658600" y="595148"/>
                  <a:pt x="2658600" y="1329300"/>
                </a:cubicBezTo>
                <a:cubicBezTo>
                  <a:pt x="2658600" y="1879914"/>
                  <a:pt x="2323829" y="2352338"/>
                  <a:pt x="1846723" y="2554137"/>
                </a:cubicBezTo>
                <a:lnTo>
                  <a:pt x="1841747" y="2555682"/>
                </a:lnTo>
                <a:lnTo>
                  <a:pt x="1841747" y="5432852"/>
                </a:lnTo>
                <a:lnTo>
                  <a:pt x="781297" y="5432852"/>
                </a:lnTo>
                <a:lnTo>
                  <a:pt x="781297" y="2537539"/>
                </a:lnTo>
                <a:lnTo>
                  <a:pt x="586076" y="2431577"/>
                </a:lnTo>
                <a:cubicBezTo>
                  <a:pt x="232479" y="2192692"/>
                  <a:pt x="0" y="1788145"/>
                  <a:pt x="0" y="1329300"/>
                </a:cubicBezTo>
                <a:cubicBezTo>
                  <a:pt x="0" y="595148"/>
                  <a:pt x="595148" y="0"/>
                  <a:pt x="132930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wrap="square" bIns="720000" anchor="ctr" anchorCtr="1">
            <a:no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3" hasCustomPrompt="1"/>
          </p:nvPr>
        </p:nvSpPr>
        <p:spPr>
          <a:xfrm>
            <a:off x="1347788" y="3390265"/>
            <a:ext cx="2820987" cy="30894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385AA4"/>
                </a:solidFill>
              </a:defRPr>
            </a:lvl1pPr>
            <a:lvl2pPr marL="503971" indent="0" algn="ctr">
              <a:buNone/>
              <a:defRPr sz="1400">
                <a:solidFill>
                  <a:srgbClr val="385AA4"/>
                </a:solidFill>
              </a:defRPr>
            </a:lvl2pPr>
            <a:lvl3pPr marL="1007943" indent="0" algn="ctr">
              <a:buNone/>
              <a:defRPr sz="1400">
                <a:solidFill>
                  <a:srgbClr val="385AA4"/>
                </a:solidFill>
              </a:defRPr>
            </a:lvl3pPr>
            <a:lvl4pPr marL="1511914" indent="0" algn="ctr">
              <a:buNone/>
              <a:defRPr sz="1400">
                <a:solidFill>
                  <a:srgbClr val="385AA4"/>
                </a:solidFill>
              </a:defRPr>
            </a:lvl4pPr>
            <a:lvl5pPr marL="2015886" indent="0" algn="ctr">
              <a:buNone/>
              <a:defRPr sz="1400">
                <a:solidFill>
                  <a:srgbClr val="385AA4"/>
                </a:solidFill>
              </a:defRPr>
            </a:lvl5pPr>
          </a:lstStyle>
          <a:p>
            <a:pPr lvl="0"/>
            <a:r>
              <a:rPr kumimoji="1" lang="en-US" altLang="ja-JP" dirty="0"/>
              <a:t>www.xxxxxxxxx.jp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56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252956" y="2193653"/>
            <a:ext cx="1080149" cy="1276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1435116" y="2295705"/>
            <a:ext cx="1778783" cy="229981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代表取締役氏名</a:t>
            </a:r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4052" y="2583620"/>
            <a:ext cx="3710992" cy="886903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ごあいさつ、メッセージを入れましょう</a:t>
            </a:r>
          </a:p>
        </p:txBody>
      </p:sp>
      <p:sp>
        <p:nvSpPr>
          <p:cNvPr id="2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252956" y="833164"/>
            <a:ext cx="4902088" cy="542716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私達は、○○○○○○○○○○○会社です</a:t>
            </a:r>
          </a:p>
        </p:txBody>
      </p:sp>
      <p:sp>
        <p:nvSpPr>
          <p:cNvPr id="38" name="図プレースホルダー 32"/>
          <p:cNvSpPr>
            <a:spLocks noGrp="1"/>
          </p:cNvSpPr>
          <p:nvPr>
            <p:ph type="pic" sz="quarter" idx="22" hasCustomPrompt="1"/>
          </p:nvPr>
        </p:nvSpPr>
        <p:spPr>
          <a:xfrm>
            <a:off x="5569967" y="1990152"/>
            <a:ext cx="2276175" cy="135913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29" hasCustomPrompt="1"/>
          </p:nvPr>
        </p:nvSpPr>
        <p:spPr>
          <a:xfrm>
            <a:off x="5569968" y="3433200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49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5569968" y="1683779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38" hasCustomPrompt="1"/>
          </p:nvPr>
        </p:nvSpPr>
        <p:spPr>
          <a:xfrm>
            <a:off x="252956" y="1470695"/>
            <a:ext cx="4902088" cy="5044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25" name="図プレースホルダー 32"/>
          <p:cNvSpPr>
            <a:spLocks noGrp="1"/>
          </p:cNvSpPr>
          <p:nvPr>
            <p:ph type="pic" sz="quarter" idx="39" hasCustomPrompt="1"/>
          </p:nvPr>
        </p:nvSpPr>
        <p:spPr>
          <a:xfrm>
            <a:off x="8179788" y="1990152"/>
            <a:ext cx="2276175" cy="135913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40" hasCustomPrompt="1"/>
          </p:nvPr>
        </p:nvSpPr>
        <p:spPr>
          <a:xfrm>
            <a:off x="8179789" y="3433200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41" hasCustomPrompt="1"/>
          </p:nvPr>
        </p:nvSpPr>
        <p:spPr>
          <a:xfrm>
            <a:off x="8179789" y="1683779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28" name="図プレースホルダー 32"/>
          <p:cNvSpPr>
            <a:spLocks noGrp="1"/>
          </p:cNvSpPr>
          <p:nvPr>
            <p:ph type="pic" sz="quarter" idx="42" hasCustomPrompt="1"/>
          </p:nvPr>
        </p:nvSpPr>
        <p:spPr>
          <a:xfrm>
            <a:off x="5569967" y="4730154"/>
            <a:ext cx="2276175" cy="135913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5569968" y="6173202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44" hasCustomPrompt="1"/>
          </p:nvPr>
        </p:nvSpPr>
        <p:spPr>
          <a:xfrm>
            <a:off x="5569968" y="4423781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31" name="図プレースホルダー 32"/>
          <p:cNvSpPr>
            <a:spLocks noGrp="1"/>
          </p:cNvSpPr>
          <p:nvPr>
            <p:ph type="pic" sz="quarter" idx="45" hasCustomPrompt="1"/>
          </p:nvPr>
        </p:nvSpPr>
        <p:spPr>
          <a:xfrm>
            <a:off x="8179788" y="4730154"/>
            <a:ext cx="2276175" cy="1359139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" name="テキスト プレースホルダー 2"/>
          <p:cNvSpPr>
            <a:spLocks noGrp="1"/>
          </p:cNvSpPr>
          <p:nvPr>
            <p:ph type="body" sz="quarter" idx="46" hasCustomPrompt="1"/>
          </p:nvPr>
        </p:nvSpPr>
        <p:spPr>
          <a:xfrm>
            <a:off x="8179789" y="6173202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47" hasCustomPrompt="1"/>
          </p:nvPr>
        </p:nvSpPr>
        <p:spPr>
          <a:xfrm>
            <a:off x="8179789" y="4423781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34" name="テキスト プレースホルダー 2"/>
          <p:cNvSpPr>
            <a:spLocks noGrp="1"/>
          </p:cNvSpPr>
          <p:nvPr>
            <p:ph type="body" sz="quarter" idx="48" hasCustomPrompt="1"/>
          </p:nvPr>
        </p:nvSpPr>
        <p:spPr>
          <a:xfrm>
            <a:off x="5569967" y="1089396"/>
            <a:ext cx="4885997" cy="490159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69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プレースホルダー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9805" y="6923302"/>
            <a:ext cx="3324244" cy="23738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503971" indent="0" algn="ctr">
              <a:buNone/>
              <a:defRPr sz="1400">
                <a:solidFill>
                  <a:srgbClr val="385AA4"/>
                </a:solidFill>
              </a:defRPr>
            </a:lvl2pPr>
            <a:lvl3pPr marL="1007943" indent="0" algn="ctr">
              <a:buNone/>
              <a:defRPr sz="1400">
                <a:solidFill>
                  <a:srgbClr val="385AA4"/>
                </a:solidFill>
              </a:defRPr>
            </a:lvl3pPr>
            <a:lvl4pPr marL="1511914" indent="0" algn="ctr">
              <a:buNone/>
              <a:defRPr sz="1400">
                <a:solidFill>
                  <a:srgbClr val="385AA4"/>
                </a:solidFill>
              </a:defRPr>
            </a:lvl4pPr>
            <a:lvl5pPr marL="2015886" indent="0" algn="ctr">
              <a:buNone/>
              <a:defRPr sz="1400">
                <a:solidFill>
                  <a:srgbClr val="385AA4"/>
                </a:solidFill>
              </a:defRPr>
            </a:lvl5pPr>
          </a:lstStyle>
          <a:p>
            <a:pPr lvl="0"/>
            <a:r>
              <a:rPr kumimoji="1" lang="en-US" altLang="ja-JP" dirty="0"/>
              <a:t>www.xxxxxxxxx.jp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1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4048217" y="2436568"/>
            <a:ext cx="1080149" cy="1276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217" y="3753477"/>
            <a:ext cx="1080332" cy="228515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代表取締役氏名</a:t>
            </a:r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266747" y="2773340"/>
            <a:ext cx="3641476" cy="1208651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ごあいさつ、メッセージを入れましょう</a:t>
            </a:r>
          </a:p>
        </p:txBody>
      </p:sp>
      <p:sp>
        <p:nvSpPr>
          <p:cNvPr id="2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288946" y="1691343"/>
            <a:ext cx="4885997" cy="295651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私達は、○○○○○○会社です</a:t>
            </a:r>
          </a:p>
        </p:txBody>
      </p:sp>
      <p:sp>
        <p:nvSpPr>
          <p:cNvPr id="38" name="図プレースホルダー 32"/>
          <p:cNvSpPr>
            <a:spLocks noGrp="1"/>
          </p:cNvSpPr>
          <p:nvPr>
            <p:ph type="pic" sz="quarter" idx="22" hasCustomPrompt="1"/>
          </p:nvPr>
        </p:nvSpPr>
        <p:spPr>
          <a:xfrm>
            <a:off x="5574336" y="3040715"/>
            <a:ext cx="1178920" cy="113080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29" hasCustomPrompt="1"/>
          </p:nvPr>
        </p:nvSpPr>
        <p:spPr>
          <a:xfrm>
            <a:off x="6800438" y="3040715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49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5574336" y="2766575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25" name="図プレースホルダー 32"/>
          <p:cNvSpPr>
            <a:spLocks noGrp="1"/>
          </p:cNvSpPr>
          <p:nvPr>
            <p:ph type="pic" sz="quarter" idx="39" hasCustomPrompt="1"/>
          </p:nvPr>
        </p:nvSpPr>
        <p:spPr>
          <a:xfrm>
            <a:off x="8184157" y="3040715"/>
            <a:ext cx="1178920" cy="113080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40" hasCustomPrompt="1"/>
          </p:nvPr>
        </p:nvSpPr>
        <p:spPr>
          <a:xfrm>
            <a:off x="9410259" y="3040715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41" hasCustomPrompt="1"/>
          </p:nvPr>
        </p:nvSpPr>
        <p:spPr>
          <a:xfrm>
            <a:off x="8184157" y="2766575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28" name="図プレースホルダー 32"/>
          <p:cNvSpPr>
            <a:spLocks noGrp="1"/>
          </p:cNvSpPr>
          <p:nvPr>
            <p:ph type="pic" sz="quarter" idx="42" hasCustomPrompt="1"/>
          </p:nvPr>
        </p:nvSpPr>
        <p:spPr>
          <a:xfrm>
            <a:off x="5574336" y="4571316"/>
            <a:ext cx="1178920" cy="1130807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6800438" y="4571316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44" hasCustomPrompt="1"/>
          </p:nvPr>
        </p:nvSpPr>
        <p:spPr>
          <a:xfrm>
            <a:off x="5574336" y="4297176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31" name="図プレースホルダー 32"/>
          <p:cNvSpPr>
            <a:spLocks noGrp="1"/>
          </p:cNvSpPr>
          <p:nvPr>
            <p:ph type="pic" sz="quarter" idx="45" hasCustomPrompt="1"/>
          </p:nvPr>
        </p:nvSpPr>
        <p:spPr>
          <a:xfrm>
            <a:off x="8184157" y="4571316"/>
            <a:ext cx="1178920" cy="1130807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" name="テキスト プレースホルダー 2"/>
          <p:cNvSpPr>
            <a:spLocks noGrp="1"/>
          </p:cNvSpPr>
          <p:nvPr>
            <p:ph type="body" sz="quarter" idx="46" hasCustomPrompt="1"/>
          </p:nvPr>
        </p:nvSpPr>
        <p:spPr>
          <a:xfrm>
            <a:off x="9410259" y="4571316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47" hasCustomPrompt="1"/>
          </p:nvPr>
        </p:nvSpPr>
        <p:spPr>
          <a:xfrm>
            <a:off x="8184157" y="4297176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59" name="図プレースホルダー 11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5350822" cy="1553935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0" name="図プレースホルダー 11"/>
          <p:cNvSpPr>
            <a:spLocks noGrp="1"/>
          </p:cNvSpPr>
          <p:nvPr>
            <p:ph type="pic" sz="quarter" idx="50" hasCustomPrompt="1"/>
          </p:nvPr>
        </p:nvSpPr>
        <p:spPr>
          <a:xfrm>
            <a:off x="5340991" y="0"/>
            <a:ext cx="5350822" cy="155393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4" name="テキスト プレースホルダー 2"/>
          <p:cNvSpPr>
            <a:spLocks noGrp="1"/>
          </p:cNvSpPr>
          <p:nvPr>
            <p:ph type="body" sz="quarter" idx="51" hasCustomPrompt="1"/>
          </p:nvPr>
        </p:nvSpPr>
        <p:spPr>
          <a:xfrm>
            <a:off x="5504582" y="1686853"/>
            <a:ext cx="4971940" cy="30014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65" name="図プレースホルダー 32"/>
          <p:cNvSpPr>
            <a:spLocks noGrp="1"/>
          </p:cNvSpPr>
          <p:nvPr>
            <p:ph type="pic" sz="quarter" idx="52" hasCustomPrompt="1"/>
          </p:nvPr>
        </p:nvSpPr>
        <p:spPr>
          <a:xfrm>
            <a:off x="5574336" y="6125398"/>
            <a:ext cx="1178920" cy="113080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6" name="テキスト プレースホルダー 2"/>
          <p:cNvSpPr>
            <a:spLocks noGrp="1"/>
          </p:cNvSpPr>
          <p:nvPr>
            <p:ph type="body" sz="quarter" idx="53" hasCustomPrompt="1"/>
          </p:nvPr>
        </p:nvSpPr>
        <p:spPr>
          <a:xfrm>
            <a:off x="6800438" y="6125398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67" name="テキスト プレースホルダー 2"/>
          <p:cNvSpPr>
            <a:spLocks noGrp="1"/>
          </p:cNvSpPr>
          <p:nvPr>
            <p:ph type="body" sz="quarter" idx="54" hasCustomPrompt="1"/>
          </p:nvPr>
        </p:nvSpPr>
        <p:spPr>
          <a:xfrm>
            <a:off x="5574336" y="5851258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  <p:sp>
        <p:nvSpPr>
          <p:cNvPr id="68" name="図プレースホルダー 32"/>
          <p:cNvSpPr>
            <a:spLocks noGrp="1"/>
          </p:cNvSpPr>
          <p:nvPr>
            <p:ph type="pic" sz="quarter" idx="55" hasCustomPrompt="1"/>
          </p:nvPr>
        </p:nvSpPr>
        <p:spPr>
          <a:xfrm>
            <a:off x="8184157" y="6125398"/>
            <a:ext cx="1178920" cy="113080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9" name="テキスト プレースホルダー 2"/>
          <p:cNvSpPr>
            <a:spLocks noGrp="1"/>
          </p:cNvSpPr>
          <p:nvPr>
            <p:ph type="body" sz="quarter" idx="56" hasCustomPrompt="1"/>
          </p:nvPr>
        </p:nvSpPr>
        <p:spPr>
          <a:xfrm>
            <a:off x="9410259" y="6125398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テキストを入れましょう。テキストを入れましょう。</a:t>
            </a:r>
            <a:endParaRPr kumimoji="1" lang="en-US" altLang="ja-JP" dirty="0"/>
          </a:p>
        </p:txBody>
      </p:sp>
      <p:sp>
        <p:nvSpPr>
          <p:cNvPr id="70" name="テキスト プレースホルダー 2"/>
          <p:cNvSpPr>
            <a:spLocks noGrp="1"/>
          </p:cNvSpPr>
          <p:nvPr>
            <p:ph type="body" sz="quarter" idx="57" hasCustomPrompt="1"/>
          </p:nvPr>
        </p:nvSpPr>
        <p:spPr>
          <a:xfrm>
            <a:off x="8184157" y="5851258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テキストを入れましょう。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646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7CB6-E96D-413B-A3D9-68174B9FF83F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FB1D-BDFA-494C-92E7-9D43C1820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2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18/10/relationships/comments" Target="../comments/modernComment_104_253F5AC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361000D-E855-E261-E5A0-FCE289DEECE5}"/>
              </a:ext>
            </a:extLst>
          </p:cNvPr>
          <p:cNvSpPr/>
          <p:nvPr/>
        </p:nvSpPr>
        <p:spPr>
          <a:xfrm>
            <a:off x="247388" y="338458"/>
            <a:ext cx="4851127" cy="3549004"/>
          </a:xfrm>
          <a:prstGeom prst="rect">
            <a:avLst/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5365544" y="-1"/>
            <a:ext cx="5345907" cy="7559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cxnSp>
        <p:nvCxnSpPr>
          <p:cNvPr id="48" name="直線コネクタ 47"/>
          <p:cNvCxnSpPr/>
          <p:nvPr/>
        </p:nvCxnSpPr>
        <p:spPr>
          <a:xfrm>
            <a:off x="5345906" y="-1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11" y="3349018"/>
            <a:ext cx="1150083" cy="48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495636" y="956965"/>
            <a:ext cx="508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ja-JP" sz="3200" b="1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دعم اليابان لغزة</a:t>
            </a:r>
            <a:r>
              <a:rPr lang="ja-JP" altLang="ar-SA" sz="3200" b="1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DE27A5-04B7-7A5E-D8B5-90C2B744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27" y="1948220"/>
            <a:ext cx="3555156" cy="1655288"/>
          </a:xfrm>
          <a:prstGeom prst="rect">
            <a:avLst/>
          </a:prstGeom>
        </p:spPr>
      </p:pic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02A63A70-B387-8203-E545-A2DDBF504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20412"/>
          <a:stretch/>
        </p:blipFill>
        <p:spPr bwMode="auto">
          <a:xfrm>
            <a:off x="505906" y="4190162"/>
            <a:ext cx="4572971" cy="18922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FBF7627-179D-9FA8-8CC2-4BDB36FBC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181" y="-21698"/>
            <a:ext cx="5345907" cy="446182"/>
          </a:xfrm>
          <a:prstGeom prst="rect">
            <a:avLst/>
          </a:prstGeom>
        </p:spPr>
      </p:pic>
      <p:pic>
        <p:nvPicPr>
          <p:cNvPr id="17" name="図 16" descr="図形, 円&#10;&#10;自動的に生成された説明">
            <a:extLst>
              <a:ext uri="{FF2B5EF4-FFF2-40B4-BE49-F238E27FC236}">
                <a16:creationId xmlns:a16="http://schemas.microsoft.com/office/drawing/2014/main" id="{9FAB0AB0-6703-6719-0F9B-91EF82237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11" y="6385150"/>
            <a:ext cx="1068090" cy="1068090"/>
          </a:xfrm>
          <a:prstGeom prst="rect">
            <a:avLst/>
          </a:prstGeom>
        </p:spPr>
      </p:pic>
      <p:sp>
        <p:nvSpPr>
          <p:cNvPr id="7" name="テキスト プレースホルダー 27">
            <a:extLst>
              <a:ext uri="{FF2B5EF4-FFF2-40B4-BE49-F238E27FC236}">
                <a16:creationId xmlns:a16="http://schemas.microsoft.com/office/drawing/2014/main" id="{BC7540A5-EE27-6D30-46B5-0ABB4B378952}"/>
              </a:ext>
            </a:extLst>
          </p:cNvPr>
          <p:cNvSpPr txBox="1">
            <a:spLocks/>
          </p:cNvSpPr>
          <p:nvPr/>
        </p:nvSpPr>
        <p:spPr>
          <a:xfrm>
            <a:off x="877483" y="16212"/>
            <a:ext cx="2889939" cy="33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altLang="ja-JP" sz="1600" b="1" dirty="0"/>
              <a:t>التعاون الياباني المصري من أجل غزة</a:t>
            </a:r>
          </a:p>
        </p:txBody>
      </p:sp>
      <p:pic>
        <p:nvPicPr>
          <p:cNvPr id="19" name="Picture 2" descr="1人、飛行機、テキストの画像のようです">
            <a:extLst>
              <a:ext uri="{FF2B5EF4-FFF2-40B4-BE49-F238E27FC236}">
                <a16:creationId xmlns:a16="http://schemas.microsoft.com/office/drawing/2014/main" id="{83A02071-55A6-E52B-C914-6BB013CD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41" y="3779835"/>
            <a:ext cx="2678793" cy="18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0C60D2-3563-99B9-92AF-301D5DFC93C4}"/>
              </a:ext>
            </a:extLst>
          </p:cNvPr>
          <p:cNvSpPr/>
          <p:nvPr/>
        </p:nvSpPr>
        <p:spPr>
          <a:xfrm>
            <a:off x="188511" y="2980659"/>
            <a:ext cx="5033699" cy="926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ja-JP" sz="1400" dirty="0">
                <a:solidFill>
                  <a:schemeClr val="tx1"/>
                </a:solidFill>
              </a:rPr>
              <a:t>في 10 مارس 2024، وقعت سفارة اليابان في مصر ومنظمة الصحة العالمية</a:t>
            </a:r>
          </a:p>
          <a:p>
            <a:pPr algn="ctr"/>
            <a:r>
              <a:rPr lang="ar-SA" altLang="ja-JP" sz="1400" dirty="0">
                <a:solidFill>
                  <a:schemeClr val="tx1"/>
                </a:solidFill>
              </a:rPr>
              <a:t> مذكرات متبادلة بشأن "مشروع الدعم الطبي الطارئ للمستشفيات المتضررة من الوضع في قطاع غزة" بالقاهرة لتقديم المساعدة للمستشفيات المصرية. 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. 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BDB484-10B3-7927-1465-C3CD6C9B3EEE}"/>
              </a:ext>
            </a:extLst>
          </p:cNvPr>
          <p:cNvSpPr txBox="1"/>
          <p:nvPr/>
        </p:nvSpPr>
        <p:spPr>
          <a:xfrm>
            <a:off x="5495636" y="6320967"/>
            <a:ext cx="508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ja-JP" sz="3200" b="1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anose="020B0604020202020204" pitchFamily="34" charset="0"/>
              </a:rPr>
              <a:t>أبريل 2024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91" y="4024149"/>
            <a:ext cx="2549222" cy="18761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1" y="661267"/>
            <a:ext cx="3481263" cy="23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05152725">
            <a:extLst>
              <a:ext uri="{FF2B5EF4-FFF2-40B4-BE49-F238E27FC236}">
                <a16:creationId xmlns:a16="http://schemas.microsoft.com/office/drawing/2014/main" id="{5E5753ED-A2B7-A9CB-4A3E-F15638673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9" y="5523812"/>
            <a:ext cx="2044012" cy="15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正方形/長方形 31"/>
          <p:cNvSpPr/>
          <p:nvPr/>
        </p:nvSpPr>
        <p:spPr>
          <a:xfrm>
            <a:off x="-8854" y="0"/>
            <a:ext cx="10736914" cy="291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kumimoji="1" lang="ar-SA" altLang="ja-JP" sz="2000" b="1" dirty="0">
                <a:solidFill>
                  <a:schemeClr val="accent1">
                    <a:lumMod val="50000"/>
                  </a:schemeClr>
                </a:solidFill>
              </a:rPr>
              <a:t>من اليابان إلى غزة، من أجل الحياة والسلام للناس</a:t>
            </a:r>
          </a:p>
        </p:txBody>
      </p:sp>
      <p:cxnSp>
        <p:nvCxnSpPr>
          <p:cNvPr id="34" name="直線コネクタ 33"/>
          <p:cNvCxnSpPr/>
          <p:nvPr/>
        </p:nvCxnSpPr>
        <p:spPr>
          <a:xfrm>
            <a:off x="5323357" y="47625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29">
            <a:extLst>
              <a:ext uri="{FF2B5EF4-FFF2-40B4-BE49-F238E27FC236}">
                <a16:creationId xmlns:a16="http://schemas.microsoft.com/office/drawing/2014/main" id="{417D3A1E-6F2A-C0E1-01B2-2EBE17508453}"/>
              </a:ext>
            </a:extLst>
          </p:cNvPr>
          <p:cNvSpPr txBox="1">
            <a:spLocks/>
          </p:cNvSpPr>
          <p:nvPr/>
        </p:nvSpPr>
        <p:spPr>
          <a:xfrm>
            <a:off x="32053" y="1765976"/>
            <a:ext cx="4951205" cy="295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400" b="0" dirty="0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29">
            <a:extLst>
              <a:ext uri="{FF2B5EF4-FFF2-40B4-BE49-F238E27FC236}">
                <a16:creationId xmlns:a16="http://schemas.microsoft.com/office/drawing/2014/main" id="{264F0B4E-5C18-E05A-C6DB-7429EDC8D64D}"/>
              </a:ext>
            </a:extLst>
          </p:cNvPr>
          <p:cNvSpPr txBox="1">
            <a:spLocks/>
          </p:cNvSpPr>
          <p:nvPr/>
        </p:nvSpPr>
        <p:spPr>
          <a:xfrm>
            <a:off x="322585" y="587612"/>
            <a:ext cx="4993581" cy="295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400" b="0" dirty="0">
              <a:solidFill>
                <a:schemeClr val="tx1"/>
              </a:solidFill>
            </a:endParaRPr>
          </a:p>
        </p:txBody>
      </p:sp>
      <p:pic>
        <p:nvPicPr>
          <p:cNvPr id="69" name="Picture 6">
            <a:extLst>
              <a:ext uri="{FF2B5EF4-FFF2-40B4-BE49-F238E27FC236}">
                <a16:creationId xmlns:a16="http://schemas.microsoft.com/office/drawing/2014/main" id="{52B8652A-B988-EBDB-70FE-0C477E1F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61" y="5529811"/>
            <a:ext cx="2726954" cy="15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図 77" descr="飛行機の前に立っている人たち&#10;&#10;自動的に生成された説明">
            <a:extLst>
              <a:ext uri="{FF2B5EF4-FFF2-40B4-BE49-F238E27FC236}">
                <a16:creationId xmlns:a16="http://schemas.microsoft.com/office/drawing/2014/main" id="{8F26B4C3-0EE3-161C-41AB-9344853EB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67" y="2086662"/>
            <a:ext cx="2204397" cy="1653297"/>
          </a:xfrm>
          <a:prstGeom prst="rect">
            <a:avLst/>
          </a:prstGeom>
        </p:spPr>
      </p:pic>
      <p:sp>
        <p:nvSpPr>
          <p:cNvPr id="79" name="テキスト プレースホルダー 91">
            <a:extLst>
              <a:ext uri="{FF2B5EF4-FFF2-40B4-BE49-F238E27FC236}">
                <a16:creationId xmlns:a16="http://schemas.microsoft.com/office/drawing/2014/main" id="{D71F6B81-A76E-A211-8F94-2E75EE08269A}"/>
              </a:ext>
            </a:extLst>
          </p:cNvPr>
          <p:cNvSpPr txBox="1">
            <a:spLocks/>
          </p:cNvSpPr>
          <p:nvPr/>
        </p:nvSpPr>
        <p:spPr>
          <a:xfrm>
            <a:off x="142609" y="296333"/>
            <a:ext cx="5216994" cy="5228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ts val="17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SA" altLang="ja-JP" sz="2000" b="1" i="1" u="heavy" dirty="0">
                <a:solidFill>
                  <a:srgbClr val="FF0000"/>
                </a:solidFill>
                <a:latin typeface="+mn-lt"/>
              </a:rPr>
              <a:t>الدعم المقدم لفلسطين بما في ذلك غزة </a:t>
            </a:r>
            <a:r>
              <a:rPr lang="en-US" altLang="ja-JP" sz="2000" b="1" i="1" u="heavy" dirty="0">
                <a:solidFill>
                  <a:srgbClr val="FF0000"/>
                </a:solidFill>
                <a:latin typeface="+mn-lt"/>
              </a:rPr>
              <a:t/>
            </a:r>
            <a:br>
              <a:rPr lang="en-US" altLang="ja-JP" sz="2000" b="1" i="1" u="heavy" dirty="0">
                <a:solidFill>
                  <a:srgbClr val="FF0000"/>
                </a:solidFill>
                <a:latin typeface="+mn-lt"/>
              </a:rPr>
            </a:br>
            <a:r>
              <a:rPr lang="ar-SA" altLang="ja-JP" sz="1800" i="1" dirty="0">
                <a:solidFill>
                  <a:srgbClr val="FF0000"/>
                </a:solidFill>
                <a:latin typeface="+mn-lt"/>
              </a:rPr>
              <a:t>(منذ 7 أكتوبر 2023)</a:t>
            </a:r>
            <a:r>
              <a:rPr lang="en-US" altLang="ja-JP" sz="1800" i="1" dirty="0">
                <a:solidFill>
                  <a:srgbClr val="333333"/>
                </a:solidFill>
                <a:latin typeface="+mn-lt"/>
              </a:rPr>
              <a:t/>
            </a:r>
            <a:br>
              <a:rPr lang="en-US" altLang="ja-JP" sz="1800" i="1" dirty="0">
                <a:solidFill>
                  <a:srgbClr val="333333"/>
                </a:solidFill>
                <a:latin typeface="+mn-lt"/>
              </a:rPr>
            </a:br>
            <a:r>
              <a:rPr lang="ar-SA" altLang="ja-JP" sz="1800" b="1" i="1" dirty="0">
                <a:solidFill>
                  <a:srgbClr val="333333"/>
                </a:solidFill>
                <a:latin typeface="+mn-lt"/>
              </a:rPr>
              <a:t>1. مساعدات إنسانية تبلغ قيمتها حوالي</a:t>
            </a:r>
            <a:r>
              <a:rPr lang="ar-SA" altLang="ja-JP" sz="1800" b="1" i="1" dirty="0">
                <a:solidFill>
                  <a:srgbClr val="00A1DA"/>
                </a:solidFill>
                <a:latin typeface="+mn-lt"/>
              </a:rPr>
              <a:t>117 مليون دولار </a:t>
            </a:r>
            <a:r>
              <a:rPr lang="ar-SA" altLang="ja-JP" sz="1800" b="1" i="1" dirty="0" smtClean="0">
                <a:solidFill>
                  <a:srgbClr val="00A1DA"/>
                </a:solidFill>
                <a:latin typeface="+mn-lt"/>
              </a:rPr>
              <a:t>أمريكي</a:t>
            </a:r>
            <a:r>
              <a:rPr lang="en-US" altLang="ja-JP" sz="1800" b="1" i="1" dirty="0">
                <a:solidFill>
                  <a:srgbClr val="00A1DA"/>
                </a:solidFill>
                <a:latin typeface="+mn-lt"/>
              </a:rPr>
              <a:t/>
            </a:r>
            <a:br>
              <a:rPr lang="en-US" altLang="ja-JP" sz="1800" b="1" i="1" dirty="0">
                <a:solidFill>
                  <a:srgbClr val="00A1DA"/>
                </a:solidFill>
                <a:latin typeface="+mn-lt"/>
              </a:rPr>
            </a:br>
            <a:r>
              <a:rPr lang="ar-SA" altLang="ja-JP" sz="1600" b="1" i="1" dirty="0" smtClean="0">
                <a:solidFill>
                  <a:srgbClr val="00A1DA"/>
                </a:solidFill>
                <a:latin typeface="+mn-lt"/>
              </a:rPr>
              <a:t>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(1) حتى أبريل 2024، قدمت اليابان مساعدات إنسانية تبلغ قيمتها حوالي</a:t>
            </a:r>
            <a:r>
              <a:rPr lang="ar-SA" altLang="ja-JP" sz="1600" dirty="0">
                <a:solidFill>
                  <a:srgbClr val="00A1DA"/>
                </a:solidFill>
                <a:latin typeface="+mn-lt"/>
              </a:rPr>
              <a:t> </a:t>
            </a:r>
            <a:r>
              <a:rPr lang="ar-SA" altLang="ja-JP" sz="1600" b="1" dirty="0">
                <a:solidFill>
                  <a:srgbClr val="00A1DA"/>
                </a:solidFill>
                <a:latin typeface="+mn-lt"/>
              </a:rPr>
              <a:t>107 مليون دولار أمريكي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، في مجالات </a:t>
            </a:r>
            <a:r>
              <a:rPr lang="ar-SA" altLang="ja-JP" sz="1600" b="1" u="sng" dirty="0">
                <a:solidFill>
                  <a:srgbClr val="333333"/>
                </a:solidFill>
                <a:latin typeface="+mn-lt"/>
              </a:rPr>
              <a:t>مثل الغذاء والمياه والصحة والرعاية الطبية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من خلال المنظمات الدولية مثل </a:t>
            </a:r>
            <a:r>
              <a:rPr lang="ar-SA" altLang="ja-JP" sz="1600" dirty="0">
                <a:solidFill>
                  <a:srgbClr val="FF0000"/>
                </a:solidFill>
                <a:latin typeface="+mn-lt"/>
              </a:rPr>
              <a:t>الأونروا، وبرنامج الأغذية العالمي، ومنظمة الصحة العالمية، واليونيسيف، واليونسكو، اللجنة الدولية للصليب الأحمر والاتحاد الدولي لجمعيات الصليب الأحمر والهلال الأحمر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، فضلاً عن</a:t>
            </a:r>
            <a:r>
              <a:rPr lang="ar-SA" altLang="ja-JP" sz="1600" dirty="0">
                <a:solidFill>
                  <a:srgbClr val="FF0000"/>
                </a:solidFill>
                <a:latin typeface="+mn-lt"/>
              </a:rPr>
              <a:t> المنظمات غير الحكومية اليابانية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.</a:t>
            </a:r>
            <a:r>
              <a:rPr lang="en-US" altLang="ja-JP" sz="1600" dirty="0">
                <a:solidFill>
                  <a:srgbClr val="333333"/>
                </a:solidFill>
                <a:latin typeface="+mn-lt"/>
              </a:rPr>
              <a:t/>
            </a:r>
            <a:br>
              <a:rPr lang="en-US" altLang="ja-JP" sz="1600" dirty="0">
                <a:solidFill>
                  <a:srgbClr val="333333"/>
                </a:solidFill>
                <a:latin typeface="+mn-lt"/>
              </a:rPr>
            </a:b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(2) قدمت اليابان أيضًا ما يقرب من</a:t>
            </a:r>
            <a:r>
              <a:rPr lang="ar-SA" altLang="ja-JP" sz="1600" dirty="0">
                <a:solidFill>
                  <a:srgbClr val="00A1DA"/>
                </a:solidFill>
                <a:latin typeface="+mn-lt"/>
              </a:rPr>
              <a:t> 10 ملايين دولار أمريكي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إلى صندوق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HEPRTF</a:t>
            </a:r>
            <a:r>
              <a:rPr lang="en-US" altLang="ja-JP" sz="1600" dirty="0">
                <a:solidFill>
                  <a:srgbClr val="333333"/>
                </a:solidFill>
                <a:latin typeface="+mn-lt"/>
              </a:rPr>
              <a:t>،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وهو صندوق استئماني متعدد المانحين تم إنشاؤه بالتنسيق مع البنك الدولي، </a:t>
            </a:r>
            <a:r>
              <a:rPr lang="ar-SA" altLang="ja-JP" sz="1600" b="1" u="sng" dirty="0">
                <a:solidFill>
                  <a:srgbClr val="333333"/>
                </a:solidFill>
                <a:latin typeface="+mn-lt"/>
              </a:rPr>
              <a:t>لدعم توفير الإمدادات الطبية الطارئة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لغزة.</a:t>
            </a:r>
            <a:r>
              <a:rPr lang="en-US" altLang="ja-JP" sz="1400" dirty="0">
                <a:solidFill>
                  <a:srgbClr val="333333"/>
                </a:solidFill>
                <a:latin typeface="+mn-lt"/>
              </a:rPr>
              <a:t/>
            </a:r>
            <a:br>
              <a:rPr lang="en-US" altLang="ja-JP" sz="1400" dirty="0">
                <a:solidFill>
                  <a:srgbClr val="333333"/>
                </a:solidFill>
                <a:latin typeface="+mn-lt"/>
              </a:rPr>
            </a:br>
            <a:r>
              <a:rPr lang="en-US" altLang="ja-JP" sz="1800" dirty="0">
                <a:solidFill>
                  <a:srgbClr val="333333"/>
                </a:solidFill>
                <a:latin typeface="+mn-lt"/>
              </a:rPr>
              <a:t/>
            </a:r>
            <a:br>
              <a:rPr lang="en-US" altLang="ja-JP" sz="1800" dirty="0">
                <a:solidFill>
                  <a:srgbClr val="333333"/>
                </a:solidFill>
                <a:latin typeface="+mn-lt"/>
              </a:rPr>
            </a:br>
            <a:r>
              <a:rPr lang="ar-SA" altLang="ja-JP" sz="1800" b="1" i="1" dirty="0">
                <a:solidFill>
                  <a:srgbClr val="333333"/>
                </a:solidFill>
                <a:latin typeface="+mn-lt"/>
              </a:rPr>
              <a:t>2.</a:t>
            </a:r>
            <a:r>
              <a:rPr lang="ar-SA" altLang="ja-JP" sz="1800" i="1" dirty="0">
                <a:solidFill>
                  <a:schemeClr val="tx1"/>
                </a:solidFill>
                <a:latin typeface="+mn-lt"/>
              </a:rPr>
              <a:t> تقديم </a:t>
            </a:r>
            <a:r>
              <a:rPr lang="ar-SA" altLang="ja-JP" sz="1800" b="1" i="1" dirty="0">
                <a:solidFill>
                  <a:srgbClr val="00A1DA"/>
                </a:solidFill>
                <a:latin typeface="+mn-lt"/>
              </a:rPr>
              <a:t>المساعدات العينية والجهود الأخرى</a:t>
            </a:r>
            <a:r>
              <a:rPr lang="ar-SA" altLang="ja-JP" sz="1800" b="1" i="1" dirty="0">
                <a:solidFill>
                  <a:srgbClr val="333333"/>
                </a:solidFill>
                <a:latin typeface="+mn-lt"/>
              </a:rPr>
              <a:t>                         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(1) أرسلت هيئة التعاون الدولي اليابانية </a:t>
            </a:r>
            <a:r>
              <a:rPr lang="en-US" altLang="ja-JP" sz="1600" b="1" dirty="0">
                <a:solidFill>
                  <a:srgbClr val="FF0000"/>
                </a:solidFill>
                <a:latin typeface="+mn-lt"/>
              </a:rPr>
              <a:t>(JICA)</a:t>
            </a:r>
            <a:r>
              <a:rPr lang="ar-SA" altLang="ja-JP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مساعدات إنسانية مرتين (خيام وبطاطين وإمدادات طبية وغيرها)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إلى غزة عبر مصر. 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تدعم </a:t>
            </a:r>
            <a:r>
              <a:rPr lang="ar-SA" altLang="ja-JP" sz="1600" b="1" dirty="0">
                <a:solidFill>
                  <a:srgbClr val="FF0000"/>
                </a:solidFill>
                <a:latin typeface="+mn-lt"/>
              </a:rPr>
              <a:t>جايكا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 أيضًا منظمة الصحة العالمية في أعمال التنسيق بين فرق الطوارئ الطبية المختلفة في غزة بشأن إدارة البيانات الطبية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منذ نوفمبر 2023، 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حيث تم تعيين 8 متخصصين في مهمة دعم "في الموقع"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 لوحدة التنسيق التابعة لمنظمة الصحة العالمية في مصر (الصورة بأسفل يسارًا) خلال ديسمبر 2023- يناير 2024.</a:t>
            </a:r>
            <a:r>
              <a:rPr lang="en-US" altLang="ja-JP" sz="1600" dirty="0">
                <a:solidFill>
                  <a:srgbClr val="333333"/>
                </a:solidFill>
                <a:latin typeface="+mn-lt"/>
              </a:rPr>
              <a:t/>
            </a:r>
            <a:br>
              <a:rPr lang="en-US" altLang="ja-JP" sz="1600" dirty="0">
                <a:solidFill>
                  <a:srgbClr val="333333"/>
                </a:solidFill>
                <a:latin typeface="+mn-lt"/>
              </a:rPr>
            </a:b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(2) قررت اليابان تقديم مساهمات عينية 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(</a:t>
            </a:r>
            <a:r>
              <a:rPr lang="ar-SA" altLang="ja-JP" sz="1600" b="1" u="sng" dirty="0">
                <a:solidFill>
                  <a:srgbClr val="333333"/>
                </a:solidFill>
                <a:latin typeface="+mn-lt"/>
              </a:rPr>
              <a:t>البطاطين </a:t>
            </a:r>
            <a:r>
              <a:rPr lang="ar-SA" altLang="ja-JP" sz="1600" b="1" u="sng" dirty="0" err="1">
                <a:solidFill>
                  <a:srgbClr val="333333"/>
                </a:solidFill>
                <a:latin typeface="+mn-lt"/>
              </a:rPr>
              <a:t>والجراكن</a:t>
            </a:r>
            <a:r>
              <a:rPr lang="ar-SA" altLang="ja-JP" sz="1600" b="1" u="sng" dirty="0">
                <a:solidFill>
                  <a:srgbClr val="333333"/>
                </a:solidFill>
                <a:latin typeface="+mn-lt"/>
              </a:rPr>
              <a:t> والأغطية البلاستيكية والملايات وفرش النوم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)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 </a:t>
            </a:r>
            <a:r>
              <a:rPr lang="ar-SA" altLang="ja-JP" sz="1600" dirty="0">
                <a:solidFill>
                  <a:srgbClr val="FF0000"/>
                </a:solidFill>
                <a:latin typeface="+mn-lt"/>
              </a:rPr>
              <a:t>للأونروا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 بناءً على طلبها بموجب </a:t>
            </a:r>
            <a:r>
              <a:rPr lang="ar-SA" altLang="ja-JP" sz="1600" dirty="0">
                <a:solidFill>
                  <a:srgbClr val="FF0000"/>
                </a:solidFill>
                <a:latin typeface="+mn-lt"/>
              </a:rPr>
              <a:t>قانون التعاون الدولي للسلام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.</a:t>
            </a:r>
            <a:r>
              <a:rPr lang="en-US" altLang="ja-JP" sz="1600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sp>
        <p:nvSpPr>
          <p:cNvPr id="84" name="テキスト プレースホルダー 83">
            <a:extLst>
              <a:ext uri="{FF2B5EF4-FFF2-40B4-BE49-F238E27FC236}">
                <a16:creationId xmlns:a16="http://schemas.microsoft.com/office/drawing/2014/main" id="{6F53B726-312F-99EC-EB2E-B40289B98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22252" y="7055801"/>
            <a:ext cx="2438511" cy="363801"/>
          </a:xfrm>
        </p:spPr>
        <p:txBody>
          <a:bodyPr/>
          <a:lstStyle/>
          <a:p>
            <a:pPr algn="r" rtl="1"/>
            <a:r>
              <a:rPr lang="ar-SA" altLang="ja-JP" sz="1200" dirty="0"/>
              <a:t>إحاطة عن أسلوب إدارة المعلومات موجهة لأصحاب المصلحة من قبل متخصصين في جايكا.</a:t>
            </a:r>
            <a:endParaRPr lang="ja-JP" altLang="en-US" sz="1200" dirty="0"/>
          </a:p>
        </p:txBody>
      </p:sp>
      <p:pic>
        <p:nvPicPr>
          <p:cNvPr id="11" name="図 10" descr="建物の前に立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6085A4D6-0B00-3E34-4B03-D4C1B0114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60" y="2080324"/>
            <a:ext cx="2212846" cy="1659635"/>
          </a:xfrm>
          <a:prstGeom prst="rect">
            <a:avLst/>
          </a:prstGeom>
        </p:spPr>
      </p:pic>
      <p:sp>
        <p:nvSpPr>
          <p:cNvPr id="12" name="テキスト プレースホルダー 83">
            <a:extLst>
              <a:ext uri="{FF2B5EF4-FFF2-40B4-BE49-F238E27FC236}">
                <a16:creationId xmlns:a16="http://schemas.microsoft.com/office/drawing/2014/main" id="{C1638B77-D5AF-4024-2C36-822AB88561A3}"/>
              </a:ext>
            </a:extLst>
          </p:cNvPr>
          <p:cNvSpPr txBox="1">
            <a:spLocks/>
          </p:cNvSpPr>
          <p:nvPr/>
        </p:nvSpPr>
        <p:spPr>
          <a:xfrm>
            <a:off x="2507161" y="7040694"/>
            <a:ext cx="2637713" cy="526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altLang="ja-JP" sz="1200" dirty="0"/>
              <a:t>اليابان والهلال الأحمر المصري يقدمان يدًا بيد الدعم لسكان غزة.</a:t>
            </a:r>
            <a:endParaRPr lang="ja-JP" altLang="en-US" sz="1200" dirty="0"/>
          </a:p>
        </p:txBody>
      </p:sp>
      <p:sp>
        <p:nvSpPr>
          <p:cNvPr id="14" name="テキスト プレースホルダー 83">
            <a:extLst>
              <a:ext uri="{FF2B5EF4-FFF2-40B4-BE49-F238E27FC236}">
                <a16:creationId xmlns:a16="http://schemas.microsoft.com/office/drawing/2014/main" id="{37A8EF5F-E7CB-53FF-72B7-C4CA27CD2B69}"/>
              </a:ext>
            </a:extLst>
          </p:cNvPr>
          <p:cNvSpPr txBox="1">
            <a:spLocks/>
          </p:cNvSpPr>
          <p:nvPr/>
        </p:nvSpPr>
        <p:spPr>
          <a:xfrm>
            <a:off x="5633214" y="3727278"/>
            <a:ext cx="4748744" cy="555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altLang="ja-JP" sz="1200" dirty="0"/>
              <a:t>تهدف اليابان إلى توفير الغذاء والماء والمواد الطبية وغيرها من المساعدات الإنسانية لسكان غزة بأسرع الطرق وأكثرها فعالية.</a:t>
            </a:r>
            <a:endParaRPr lang="ja-JP" altLang="en-US" sz="1200" dirty="0"/>
          </a:p>
        </p:txBody>
      </p:sp>
      <p:sp>
        <p:nvSpPr>
          <p:cNvPr id="18" name="テキスト プレースホルダー 83">
            <a:extLst>
              <a:ext uri="{FF2B5EF4-FFF2-40B4-BE49-F238E27FC236}">
                <a16:creationId xmlns:a16="http://schemas.microsoft.com/office/drawing/2014/main" id="{7AB1F483-FB96-C63B-EC42-81B96F4742CC}"/>
              </a:ext>
            </a:extLst>
          </p:cNvPr>
          <p:cNvSpPr txBox="1">
            <a:spLocks/>
          </p:cNvSpPr>
          <p:nvPr/>
        </p:nvSpPr>
        <p:spPr>
          <a:xfrm>
            <a:off x="8454372" y="697658"/>
            <a:ext cx="2094832" cy="95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SA" altLang="ja-JP" sz="1600" dirty="0"/>
              <a:t>توفير الخيام من قبل جايكا للاجئين المقيمين في مدرسة تقع في غزة.</a:t>
            </a:r>
            <a:endParaRPr lang="ja-JP" altLang="en-US" sz="16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411" y="396252"/>
            <a:ext cx="2863960" cy="161097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529420" y="358645"/>
            <a:ext cx="5130605" cy="168407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91">
            <a:extLst>
              <a:ext uri="{FF2B5EF4-FFF2-40B4-BE49-F238E27FC236}">
                <a16:creationId xmlns:a16="http://schemas.microsoft.com/office/drawing/2014/main" id="{4B930590-231D-8FD0-57DA-DC777147025C}"/>
              </a:ext>
            </a:extLst>
          </p:cNvPr>
          <p:cNvSpPr txBox="1">
            <a:spLocks/>
          </p:cNvSpPr>
          <p:nvPr/>
        </p:nvSpPr>
        <p:spPr>
          <a:xfrm>
            <a:off x="5482852" y="4241914"/>
            <a:ext cx="5119720" cy="2758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77967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755934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1339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51186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altLang="ja-JP" sz="2000" b="1" i="1" u="heavy" dirty="0">
                <a:solidFill>
                  <a:srgbClr val="FF0000"/>
                </a:solidFill>
                <a:latin typeface="+mn-lt"/>
              </a:rPr>
              <a:t>دعم الشعب الفلسطيني من خلال مصر</a:t>
            </a:r>
            <a:r>
              <a:rPr lang="en-US" altLang="ja-JP" sz="1400" b="1" dirty="0">
                <a:solidFill>
                  <a:srgbClr val="333333"/>
                </a:solidFill>
                <a:latin typeface="+mn-lt"/>
              </a:rPr>
              <a:t/>
            </a:r>
            <a:br>
              <a:rPr lang="en-US" altLang="ja-JP" sz="1400" b="1" dirty="0">
                <a:solidFill>
                  <a:srgbClr val="333333"/>
                </a:solidFill>
                <a:latin typeface="+mn-lt"/>
              </a:rPr>
            </a:br>
            <a:r>
              <a:rPr lang="en-US" altLang="ja-JP" sz="1400" dirty="0">
                <a:solidFill>
                  <a:srgbClr val="333333"/>
                </a:solidFill>
                <a:latin typeface="+mn-lt"/>
              </a:rPr>
              <a:t>  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في مارس 2024، قررت اليابان </a:t>
            </a:r>
            <a:r>
              <a:rPr lang="ar-SA" altLang="ja-JP" sz="1600" b="1" dirty="0">
                <a:solidFill>
                  <a:srgbClr val="333333"/>
                </a:solidFill>
                <a:latin typeface="+mn-lt"/>
              </a:rPr>
              <a:t>تنفيذ "مشروع منحة للدعم الطبي الطارئ للمستشفيات المتضررة من الوضع في قطاع غزة"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بقيمة حوالي </a:t>
            </a:r>
            <a:r>
              <a:rPr lang="ar-SA" altLang="ja-JP" sz="1600" dirty="0">
                <a:solidFill>
                  <a:srgbClr val="00A1DA"/>
                </a:solidFill>
                <a:latin typeface="+mn-lt"/>
              </a:rPr>
              <a:t>8.3 مليون دولار أمريكي</a:t>
            </a:r>
            <a:r>
              <a:rPr lang="ar-SA" altLang="ja-JP" sz="1600" dirty="0">
                <a:solidFill>
                  <a:srgbClr val="FF0000"/>
                </a:solidFill>
                <a:latin typeface="+mn-lt"/>
              </a:rPr>
              <a:t> لمصر 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من خلال </a:t>
            </a:r>
            <a:r>
              <a:rPr lang="ar-SA" altLang="ja-JP" sz="1600" dirty="0">
                <a:solidFill>
                  <a:srgbClr val="FF0000"/>
                </a:solidFill>
                <a:latin typeface="+mn-lt"/>
              </a:rPr>
              <a:t>منظمة الصحة العالمية</a:t>
            </a:r>
            <a:r>
              <a:rPr lang="ar-SA" altLang="ja-JP" sz="1600" dirty="0">
                <a:solidFill>
                  <a:srgbClr val="333333"/>
                </a:solidFill>
                <a:latin typeface="+mn-lt"/>
              </a:rPr>
              <a:t>.</a:t>
            </a:r>
            <a:r>
              <a:rPr lang="en-US" altLang="ja-JP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ja-JP" sz="1600" dirty="0">
                <a:solidFill>
                  <a:schemeClr val="tx1"/>
                </a:solidFill>
                <a:latin typeface="+mn-lt"/>
              </a:rPr>
            </a:br>
            <a:r>
              <a:rPr lang="en-US" altLang="ja-JP" sz="16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ar-SA" altLang="ja-JP" sz="1600" dirty="0">
                <a:solidFill>
                  <a:schemeClr val="tx1"/>
                </a:solidFill>
                <a:latin typeface="+mn-lt"/>
              </a:rPr>
              <a:t>في إطار هذا المشروع، </a:t>
            </a:r>
            <a:r>
              <a:rPr lang="ar-SA" altLang="ja-JP" sz="1600" b="1" dirty="0">
                <a:solidFill>
                  <a:schemeClr val="tx1"/>
                </a:solidFill>
                <a:latin typeface="+mn-lt"/>
              </a:rPr>
              <a:t>ستدعم اليابان المستشفيات في 9 محافظات مصرية تستقبل المرضى المصابين بجروح خطيرة والأطفال حديثي الولادة من غزة </a:t>
            </a:r>
            <a:r>
              <a:rPr lang="ar-SA" altLang="ja-JP" sz="1600" dirty="0">
                <a:solidFill>
                  <a:schemeClr val="tx1"/>
                </a:solidFill>
                <a:latin typeface="+mn-lt"/>
              </a:rPr>
              <a:t>من خلال توفير الإمدادات والمعدات الطبية والدعم الفني والتدريب لبناء قدرات المستشفيات والطواقم الطبية، إلى جانب دعم إضافي للتواصل بشأن المخاطر والمشاركة المجتمعية بين المحافظات.</a:t>
            </a:r>
            <a:endParaRPr lang="ja-JP" alt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23357" y="7133371"/>
            <a:ext cx="4579570" cy="3847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ar-SA" altLang="ja-JP" sz="1900" b="1" dirty="0"/>
              <a:t>إجمالي مبلغ المساعدات : 125 مليون دولار أمريكي</a:t>
            </a:r>
            <a:endParaRPr kumimoji="1" lang="ja-JP" altLang="en-US" sz="1900" b="1" dirty="0"/>
          </a:p>
        </p:txBody>
      </p:sp>
      <p:sp>
        <p:nvSpPr>
          <p:cNvPr id="8" name="右矢印 7"/>
          <p:cNvSpPr/>
          <p:nvPr/>
        </p:nvSpPr>
        <p:spPr>
          <a:xfrm rot="10800000">
            <a:off x="9809071" y="7194961"/>
            <a:ext cx="882742" cy="32312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909000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7"/>
    </p:ext>
  </p:extLs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464</Words>
  <Application>Microsoft Office PowerPoint</Application>
  <PresentationFormat>ユーザー設定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SAKAI MAKI</dc:creator>
  <cp:lastModifiedBy>AKIYAMA SHUNSUKE</cp:lastModifiedBy>
  <cp:revision>119</cp:revision>
  <cp:lastPrinted>2024-04-15T08:17:17Z</cp:lastPrinted>
  <dcterms:created xsi:type="dcterms:W3CDTF">2015-05-01T06:43:57Z</dcterms:created>
  <dcterms:modified xsi:type="dcterms:W3CDTF">2024-04-15T08:24:51Z</dcterms:modified>
</cp:coreProperties>
</file>