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7" r:id="rId3"/>
    <p:sldId id="268" r:id="rId4"/>
    <p:sldId id="269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8" autoAdjust="0"/>
    <p:restoredTop sz="94692" autoAdjust="0"/>
  </p:normalViewPr>
  <p:slideViewPr>
    <p:cSldViewPr>
      <p:cViewPr varScale="1">
        <p:scale>
          <a:sx n="57" d="100"/>
          <a:sy n="57" d="100"/>
        </p:scale>
        <p:origin x="139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46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D697-4C2F-47DA-85EF-75EA2805B012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1DF1-626D-4824-91A5-0E2A4F0000F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2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E1DF1-626D-4824-91A5-0E2A4F0000F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64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E1DF1-626D-4824-91A5-0E2A4F0000F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75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80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9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15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0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18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69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2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3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8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57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061D-9649-402A-ACB0-6CB409EDF2F9}" type="datetimeFigureOut">
              <a:rPr kumimoji="1" lang="ja-JP" altLang="en-US" smtClean="0"/>
              <a:t>2019/7/18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EEB4-B8FE-4E85-9759-AA9467BAC5E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6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テキスト ボックス 122"/>
          <p:cNvSpPr txBox="1"/>
          <p:nvPr/>
        </p:nvSpPr>
        <p:spPr>
          <a:xfrm>
            <a:off x="5150902" y="6119440"/>
            <a:ext cx="15471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construction in Jericho city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169969" y="4798926"/>
            <a:ext cx="24641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JAIP image after completion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3" descr="E:\2014.10.19-23海外出張（イスラエル・ロンドン）\DSCN4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20" y="5660398"/>
            <a:ext cx="1435542" cy="1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5656" y="44624"/>
            <a:ext cx="8995877" cy="4799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JAIP: Jericho Agro-Industrial Park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088" y="3687877"/>
            <a:ext cx="5037393" cy="1701167"/>
          </a:xfrm>
          <a:prstGeom prst="roundRect">
            <a:avLst>
              <a:gd name="adj" fmla="val 5102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Japan has been providing assistance of over USD 21 million for the development of JAIP.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Japan also supported regional development projects in Jericho such as construction of roads, wastewater treatment facility and solid waste treatment plant, all of which also benefit JAIP.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109950" y="296915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2018</a:t>
            </a:r>
            <a:endParaRPr kumimoji="1" lang="ja-JP" alt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22685" y="5795947"/>
            <a:ext cx="5051795" cy="1005803"/>
          </a:xfrm>
          <a:prstGeom prst="roundRect">
            <a:avLst>
              <a:gd name="adj" fmla="val 8533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number of tenants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Securing stable supply of  water and electricity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distribution routes for markets abroad</a:t>
            </a:r>
          </a:p>
        </p:txBody>
      </p:sp>
      <p:sp>
        <p:nvSpPr>
          <p:cNvPr id="120" name="角丸四角形 119"/>
          <p:cNvSpPr/>
          <p:nvPr/>
        </p:nvSpPr>
        <p:spPr>
          <a:xfrm>
            <a:off x="30697" y="2017205"/>
            <a:ext cx="9070816" cy="133978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74625" indent="-174625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JAIP is composed of three land parcels; Phase 1 (11.5 ha), Phase 2 (50 ha), Phase 3 (50 ha).  Currently, Phase 1 is under development.  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32 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Palestinian companies signed lease agreements with the park.  13</a:t>
            </a:r>
            <a:r>
              <a:rPr lang="ja-JP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companies started operations.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About 200 Palestinians are employed in JAIP. About </a:t>
            </a:r>
            <a:r>
              <a:rPr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3400 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Palestinians would be employed in JAIP at the end of Phase 2, according to PA estimation. 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5656" y="579572"/>
            <a:ext cx="8995877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“Corridor for Peace and Prosperity” Initiative is a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mid-and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effort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Japan to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social development in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Palestine through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cooperation among Palestine, Israel, Jordan and Japan. </a:t>
            </a:r>
            <a:endParaRPr lang="en-US" altLang="ja-JP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Jericho Agro-Industrial Park (JAIP) is a flagship project of the initiative.</a:t>
            </a:r>
            <a:endParaRPr lang="en-US" altLang="ja-JP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37088" y="3337120"/>
            <a:ext cx="4246879" cy="3507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Support from Japan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22686" y="5436886"/>
            <a:ext cx="4229969" cy="3619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Challenges ahead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30696" y="1659692"/>
            <a:ext cx="4228312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Progress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50" y="3405221"/>
            <a:ext cx="1905828" cy="1429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02" y="5088819"/>
            <a:ext cx="1407265" cy="1058508"/>
          </a:xfrm>
          <a:prstGeom prst="rect">
            <a:avLst/>
          </a:prstGeom>
        </p:spPr>
      </p:pic>
      <p:sp>
        <p:nvSpPr>
          <p:cNvPr id="124" name="テキスト ボックス 123"/>
          <p:cNvSpPr txBox="1"/>
          <p:nvPr/>
        </p:nvSpPr>
        <p:spPr>
          <a:xfrm>
            <a:off x="6637978" y="6644322"/>
            <a:ext cx="2486411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Jericho wastewater treatment facility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図 11" descr="説明: we-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7173" r="1146" b="9979"/>
          <a:stretch>
            <a:fillRect/>
          </a:stretch>
        </p:blipFill>
        <p:spPr bwMode="auto">
          <a:xfrm>
            <a:off x="7314897" y="3410559"/>
            <a:ext cx="1371698" cy="24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四角形吹き出し 44"/>
          <p:cNvSpPr/>
          <p:nvPr/>
        </p:nvSpPr>
        <p:spPr>
          <a:xfrm>
            <a:off x="8515441" y="3673718"/>
            <a:ext cx="586072" cy="892378"/>
          </a:xfrm>
          <a:prstGeom prst="wedgeRectCallout">
            <a:avLst>
              <a:gd name="adj1" fmla="val -80538"/>
              <a:gd name="adj2" fmla="val 5878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2700000">
              <a:schemeClr val="accent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Jericho Agro-Industrial Park (JAIP)</a:t>
            </a:r>
            <a:r>
              <a:rPr lang="en-US" altLang="ja-JP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38477" y="931096"/>
            <a:ext cx="9085732" cy="506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876256" y="3933056"/>
            <a:ext cx="20867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Photovoltaic park</a:t>
            </a:r>
          </a:p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(Funded by Japan)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87124" y="2096202"/>
            <a:ext cx="19442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Factories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a23416\AppData\Local\Microsoft\Windows\Temporary Internet Files\Content.Outlook\9DJ7KMHX\IMG_0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3211" r="1700" b="10492"/>
          <a:stretch/>
        </p:blipFill>
        <p:spPr bwMode="auto">
          <a:xfrm>
            <a:off x="35496" y="5013176"/>
            <a:ext cx="2365818" cy="12920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20324" y="931096"/>
            <a:ext cx="1228427" cy="1299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6267" y="6305229"/>
            <a:ext cx="2355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building</a:t>
            </a:r>
          </a:p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(Funded by Japan)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曲折矢印 13"/>
          <p:cNvSpPr/>
          <p:nvPr/>
        </p:nvSpPr>
        <p:spPr>
          <a:xfrm rot="10800000" flipV="1">
            <a:off x="38477" y="3762881"/>
            <a:ext cx="854753" cy="1240090"/>
          </a:xfrm>
          <a:prstGeom prst="bentArrow">
            <a:avLst>
              <a:gd name="adj1" fmla="val 25000"/>
              <a:gd name="adj2" fmla="val 21059"/>
              <a:gd name="adj3" fmla="val 25000"/>
              <a:gd name="adj4" fmla="val 460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flipH="1">
            <a:off x="20323" y="276617"/>
            <a:ext cx="614214" cy="654479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64281" y="931096"/>
            <a:ext cx="19778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water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</a:t>
            </a:r>
          </a:p>
          <a:p>
            <a:pPr algn="ctr"/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(Funded by Japan)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15616" y="188640"/>
            <a:ext cx="6624736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photos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G:\JAIP\20180502middleeast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1199"/>
            <a:ext cx="2680001" cy="20368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211960" y="6093296"/>
            <a:ext cx="223224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entury" panose="02040604050505020304" pitchFamily="18" charset="0"/>
              </a:rPr>
              <a:t>Visit by </a:t>
            </a:r>
          </a:p>
          <a:p>
            <a:pPr algn="ctr"/>
            <a:r>
              <a:rPr kumimoji="1" lang="en-US" altLang="ja-JP" sz="1400" dirty="0" smtClean="0">
                <a:latin typeface="Century" panose="02040604050505020304" pitchFamily="18" charset="0"/>
              </a:rPr>
              <a:t>Prime Minister Abe</a:t>
            </a:r>
          </a:p>
          <a:p>
            <a:pPr algn="ctr"/>
            <a:r>
              <a:rPr kumimoji="1" lang="ja-JP" altLang="en-US" sz="1400" dirty="0" smtClean="0">
                <a:latin typeface="Century" panose="02040604050505020304" pitchFamily="18" charset="0"/>
              </a:rPr>
              <a:t>（</a:t>
            </a:r>
            <a:r>
              <a:rPr kumimoji="1" lang="en-US" altLang="ja-JP" sz="1400" dirty="0" smtClean="0">
                <a:latin typeface="Century" panose="02040604050505020304" pitchFamily="18" charset="0"/>
              </a:rPr>
              <a:t>2018.5.2</a:t>
            </a:r>
            <a:r>
              <a:rPr kumimoji="1" lang="ja-JP" altLang="en-US" sz="1400" dirty="0" smtClean="0">
                <a:latin typeface="Century" panose="02040604050505020304" pitchFamily="18" charset="0"/>
              </a:rPr>
              <a:t>）</a:t>
            </a:r>
            <a:endParaRPr kumimoji="1" lang="ja-JP" altLang="en-US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3168413" y="5877272"/>
            <a:ext cx="2947264" cy="8064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Euro Med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(Nuts products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) 2018.4~</a:t>
            </a:r>
            <a:endParaRPr lang="en-US" altLang="ja-JP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7</a:t>
            </a:r>
            <a:r>
              <a:rPr lang="ja-JP" alt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employees</a:t>
            </a:r>
          </a:p>
          <a:p>
            <a:pPr algn="ctr"/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38996" y="5951848"/>
            <a:ext cx="2879707" cy="7952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Moon Valley Company</a:t>
            </a:r>
            <a:endParaRPr lang="en-US" altLang="ja-JP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(Dates packaging ) 2017.10~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5  Employees (40 seasonal)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90" y="1051593"/>
            <a:ext cx="58531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40560" y="1052736"/>
            <a:ext cx="2011160" cy="1131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Palolea</a:t>
            </a:r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 Company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(Olive Leaf Extract)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2015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11~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</a:t>
            </a:r>
            <a:r>
              <a:rPr lang="ja-JP" altLang="en-US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employees (30 seasonal employees)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7380311" y="1014858"/>
            <a:ext cx="1679055" cy="118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Choice Co.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(Wet Tissue)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12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49144" y="2218512"/>
            <a:ext cx="2011160" cy="881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Siba</a:t>
            </a:r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 company 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(Organic  soap)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2017.3~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5</a:t>
            </a:r>
            <a:r>
              <a:rPr lang="ja-JP" altLang="en-US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cxnSp>
        <p:nvCxnSpPr>
          <p:cNvPr id="23" name="直線矢印コネクタ 22"/>
          <p:cNvCxnSpPr>
            <a:stCxn id="19" idx="3"/>
          </p:cNvCxnSpPr>
          <p:nvPr/>
        </p:nvCxnSpPr>
        <p:spPr>
          <a:xfrm>
            <a:off x="2051720" y="1618334"/>
            <a:ext cx="519272" cy="600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50" idx="3"/>
          </p:cNvCxnSpPr>
          <p:nvPr/>
        </p:nvCxnSpPr>
        <p:spPr>
          <a:xfrm>
            <a:off x="2060304" y="2659215"/>
            <a:ext cx="1944216" cy="13236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46" idx="1"/>
          </p:cNvCxnSpPr>
          <p:nvPr/>
        </p:nvCxnSpPr>
        <p:spPr>
          <a:xfrm flipH="1">
            <a:off x="5940153" y="1605610"/>
            <a:ext cx="1440158" cy="590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/>
          <p:cNvSpPr/>
          <p:nvPr/>
        </p:nvSpPr>
        <p:spPr>
          <a:xfrm>
            <a:off x="3168413" y="5013176"/>
            <a:ext cx="293482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Hawamdeh</a:t>
            </a:r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 Company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(Mineral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Water) 2016.12~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12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6876256" y="3982831"/>
            <a:ext cx="2267744" cy="8901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Rihana</a:t>
            </a:r>
            <a:endParaRPr lang="en-US" altLang="ja-JP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(Frozen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Potatoes) 2017.4~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11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38997" y="5013176"/>
            <a:ext cx="2884831" cy="921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Foam Machine Horizontal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(Packing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products) 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2016.1~</a:t>
            </a:r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endParaRPr lang="en-US" altLang="ja-JP" sz="14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13 employees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127489" y="188640"/>
            <a:ext cx="7056784" cy="60275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Companies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07504" y="4077072"/>
            <a:ext cx="246348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Paper Pal Company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(Recycle Paper) 2017.7~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17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25" name="Picture 2" descr="G:\IMG_1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50" y="2196362"/>
            <a:ext cx="2031109" cy="15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6204539" y="5877272"/>
            <a:ext cx="2903328" cy="795288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Ostry</a:t>
            </a:r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 for Agricultural Development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(Paper )  2018.4~ 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8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employees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7088750" y="3154193"/>
            <a:ext cx="2019754" cy="7952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Al </a:t>
            </a:r>
            <a:r>
              <a:rPr lang="en-US" altLang="ja-JP" sz="1400" dirty="0" err="1">
                <a:solidFill>
                  <a:schemeClr val="tx1"/>
                </a:solidFill>
                <a:latin typeface="Century" panose="02040604050505020304" pitchFamily="18" charset="0"/>
              </a:rPr>
              <a:t>Masra</a:t>
            </a:r>
            <a:endParaRPr lang="en-US" altLang="ja-JP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Century" panose="02040604050505020304" pitchFamily="18" charset="0"/>
              </a:rPr>
              <a:t>(Soft </a:t>
            </a:r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Drink)2018.1~</a:t>
            </a:r>
            <a:endParaRPr lang="en-US" altLang="ja-JP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15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230161" y="4953668"/>
            <a:ext cx="2878343" cy="851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Kingdom Dates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(Dates Powder) 2018.4~ 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9 employees</a:t>
            </a:r>
            <a:endParaRPr kumimoji="1" lang="ja-JP" altLang="en-US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029715" y="116632"/>
            <a:ext cx="7056784" cy="60275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Grade-up of the “Corridor for Peace and Prosperity” initiative</a:t>
            </a:r>
            <a:endParaRPr kumimoji="1" lang="ja-JP" altLang="en-US" b="1" dirty="0">
              <a:latin typeface="Century" panose="020406040505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6252" y="1916832"/>
            <a:ext cx="896747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lang="ja-JP" altLang="en-US" b="1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ICT sector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Industrial </a:t>
            </a:r>
            <a:r>
              <a:rPr lang="en-US" altLang="ja-JP" dirty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capacity building center including ICT entrepreneur desk in </a:t>
            </a:r>
            <a:r>
              <a:rPr lang="en-US" altLang="ja-JP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JAIP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Policy advisor to support PA for making ICT policy and related laws</a:t>
            </a:r>
            <a:endParaRPr lang="en-US" altLang="ja-JP" dirty="0">
              <a:solidFill>
                <a:schemeClr val="tx1"/>
              </a:solidFill>
              <a:latin typeface="Century" panose="020406040505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85750" lvl="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Competition on ICT entrepreneurs and invite winners to Japan</a:t>
            </a:r>
            <a:endParaRPr lang="en-US" altLang="ja-JP" sz="1600" dirty="0">
              <a:solidFill>
                <a:schemeClr val="tx1"/>
              </a:solidFill>
              <a:latin typeface="Century" panose="020406040505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85750" lvl="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Capacity building on ICT sector utilizing CEAPAD</a:t>
            </a:r>
          </a:p>
          <a:p>
            <a:pPr marL="285750" lvl="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Collaboration with Palestinian universities and ICT related institutions </a:t>
            </a:r>
            <a:endParaRPr lang="en-US" altLang="ja-JP" dirty="0">
              <a:solidFill>
                <a:prstClr val="black"/>
              </a:solidFill>
              <a:latin typeface="Century" panose="020406040505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25" y="3760456"/>
            <a:ext cx="4581105" cy="30829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18246" y="978728"/>
            <a:ext cx="71254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◆</a:t>
            </a:r>
            <a:r>
              <a:rPr kumimoji="1"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Foreign Minister </a:t>
            </a:r>
            <a:r>
              <a:rPr lang="en-US" altLang="ja-JP" dirty="0" err="1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Kono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announced upgrade of the initiative focusing on ICT sector and facilitating logistics as below:  </a:t>
            </a:r>
          </a:p>
        </p:txBody>
      </p:sp>
      <p:pic>
        <p:nvPicPr>
          <p:cNvPr id="2050" name="Picture 2" descr="G:\写真\00032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19" y="787552"/>
            <a:ext cx="1440160" cy="10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0137" y="4221088"/>
            <a:ext cx="4392488" cy="181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altLang="ja-JP" b="1" dirty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ja-JP" altLang="en-US" b="1" dirty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b="1" dirty="0">
                <a:solidFill>
                  <a:prstClr val="black"/>
                </a:solidFill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Facilitating Logistics</a:t>
            </a:r>
          </a:p>
          <a:p>
            <a:pPr marL="180975" indent="-180975">
              <a:lnSpc>
                <a:spcPts val="2200"/>
              </a:lnSpc>
              <a:buFont typeface="Wingdings" panose="05000000000000000000" pitchFamily="2" charset="2"/>
              <a:buChar char="u"/>
            </a:pPr>
            <a:r>
              <a:rPr lang="en-US" altLang="ja-JP" dirty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Construction of an access road from 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JAIP </a:t>
            </a:r>
            <a:r>
              <a:rPr lang="en-US" altLang="ja-JP" dirty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to 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Allenby/King Hussein  </a:t>
            </a:r>
            <a:r>
              <a:rPr lang="en-US" altLang="ja-JP" dirty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Bridge</a:t>
            </a:r>
          </a:p>
          <a:p>
            <a:pPr marL="180975" indent="-180975">
              <a:lnSpc>
                <a:spcPts val="2200"/>
              </a:lnSpc>
              <a:buFont typeface="Wingdings" panose="05000000000000000000" pitchFamily="2" charset="2"/>
              <a:buChar char="u"/>
            </a:pPr>
            <a:r>
              <a:rPr lang="en-US" altLang="ja-JP" dirty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Contribution to projects on the 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Jordanian </a:t>
            </a:r>
            <a:r>
              <a:rPr lang="en-US" altLang="ja-JP" dirty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border </a:t>
            </a:r>
            <a:r>
              <a:rPr lang="en-US" altLang="ja-JP" dirty="0" smtClean="0">
                <a:latin typeface="Century" panose="020406040505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facilities at the Bridge</a:t>
            </a:r>
            <a:endParaRPr lang="en-US" altLang="ja-JP" dirty="0">
              <a:latin typeface="Century" panose="020406040505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54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427</Words>
  <Application>Microsoft Office PowerPoint</Application>
  <PresentationFormat>画面に合わせる (4:3)</PresentationFormat>
  <Paragraphs>82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 Unicode MS</vt:lpstr>
      <vt:lpstr>ＭＳ Ｐゴシック</vt:lpstr>
      <vt:lpstr>ＭＳ ゴシック</vt:lpstr>
      <vt:lpstr>Arial</vt:lpstr>
      <vt:lpstr>Calibri</vt:lpstr>
      <vt:lpstr>Century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外務省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情報通信課</dc:creator>
  <cp:lastModifiedBy>情報通信課</cp:lastModifiedBy>
  <cp:revision>180</cp:revision>
  <cp:lastPrinted>2018-06-19T01:38:26Z</cp:lastPrinted>
  <dcterms:created xsi:type="dcterms:W3CDTF">2014-05-30T11:47:08Z</dcterms:created>
  <dcterms:modified xsi:type="dcterms:W3CDTF">2019-07-18T14:26:27Z</dcterms:modified>
</cp:coreProperties>
</file>